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handoutMasterIdLst>
    <p:handoutMasterId r:id="rId47"/>
  </p:handoutMasterIdLst>
  <p:sldIdLst>
    <p:sldId id="264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9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2" r:id="rId26"/>
    <p:sldId id="313" r:id="rId27"/>
    <p:sldId id="314" r:id="rId28"/>
    <p:sldId id="315" r:id="rId29"/>
    <p:sldId id="316" r:id="rId30"/>
    <p:sldId id="317" r:id="rId31"/>
    <p:sldId id="308" r:id="rId32"/>
    <p:sldId id="309" r:id="rId33"/>
    <p:sldId id="310" r:id="rId34"/>
    <p:sldId id="311" r:id="rId35"/>
    <p:sldId id="318" r:id="rId36"/>
    <p:sldId id="31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70" r:id="rId4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80" autoAdjust="0"/>
  </p:normalViewPr>
  <p:slideViewPr>
    <p:cSldViewPr showGuides="1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4/6/2025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4/6/2025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40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4/6/2025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4/6/2025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anchor="t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1706581" indent="0">
              <a:buNone/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011328">
              <a:defRPr sz="1800"/>
            </a:lvl5pPr>
            <a:lvl6pPr marL="2011328">
              <a:defRPr sz="1800"/>
            </a:lvl6pPr>
            <a:lvl7pPr marL="2011328">
              <a:defRPr sz="1800"/>
            </a:lvl7pPr>
            <a:lvl8pPr marL="2011328">
              <a:defRPr sz="1800"/>
            </a:lvl8pPr>
            <a:lvl9pPr marL="2011328"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4/6/2025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anchor="b">
            <a:normAutofit/>
          </a:bodyPr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4/6/2025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>
              <a:defRPr sz="1200" baseline="0">
                <a:solidFill>
                  <a:schemeClr val="tx2">
                    <a:lumMod val="65000"/>
                    <a:lumOff val="3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939799"/>
          </a:xfrm>
        </p:spPr>
        <p:txBody>
          <a:bodyPr>
            <a:noAutofit/>
          </a:bodyPr>
          <a:lstStyle/>
          <a:p>
            <a:r>
              <a:rPr lang="en-US" sz="4400" dirty="0"/>
              <a:t>Classification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Shukdev Datta</a:t>
            </a:r>
          </a:p>
          <a:p>
            <a:r>
              <a:rPr lang="en-US" dirty="0"/>
              <a:t>ML Engineer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42" y="1871091"/>
            <a:ext cx="61626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3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717" y="1925002"/>
            <a:ext cx="61055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762" y="1819656"/>
            <a:ext cx="6086475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1892807"/>
            <a:ext cx="5953125" cy="433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46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17" y="2657789"/>
            <a:ext cx="10205589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82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(Example-1)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2" y="1676400"/>
            <a:ext cx="8718036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1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Classifier (Example-2)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142" y="1766697"/>
            <a:ext cx="6924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80" y="1734165"/>
            <a:ext cx="10248264" cy="33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268" y="463039"/>
            <a:ext cx="11260288" cy="59319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1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4" y="548390"/>
            <a:ext cx="10333616" cy="5761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237" y="1971675"/>
            <a:ext cx="9153525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4" y="917230"/>
            <a:ext cx="10333616" cy="5023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4" y="502666"/>
            <a:ext cx="10333616" cy="58526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4" y="520956"/>
            <a:ext cx="10333616" cy="5816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3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04" y="1161091"/>
            <a:ext cx="10333616" cy="45358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94" y="999533"/>
            <a:ext cx="10650635" cy="48589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32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Stochastic Gradient Descent Classifier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544" y="1837943"/>
            <a:ext cx="9855872" cy="15779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934" y="3557397"/>
            <a:ext cx="3714490" cy="262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2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Gradient Descent Algorithm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1" y="1853946"/>
            <a:ext cx="5349240" cy="44241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76" y="1853946"/>
            <a:ext cx="4542451" cy="16138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393" y="3581400"/>
            <a:ext cx="4656815" cy="1254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393" y="5105400"/>
            <a:ext cx="4757357" cy="117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9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Stochastic Gradient Descent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87" y="2628900"/>
            <a:ext cx="1030605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7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Mini-batch Gradient Descent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49" y="2647950"/>
            <a:ext cx="103727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66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GD vs SGD vs MBSGD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99" y="1738312"/>
            <a:ext cx="103346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7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812" y="2276475"/>
            <a:ext cx="90963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2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</p:spPr>
        <p:txBody>
          <a:bodyPr>
            <a:normAutofit/>
          </a:bodyPr>
          <a:lstStyle/>
          <a:p>
            <a:r>
              <a:rPr lang="en-US" sz="4000" dirty="0"/>
              <a:t>Backpropagation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22" y="1901952"/>
            <a:ext cx="9338774" cy="424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2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Confusion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91696"/>
            <a:ext cx="5256281" cy="1802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971" y="2691696"/>
            <a:ext cx="4209293" cy="1779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Performance Measures of ML models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42" y="2065020"/>
            <a:ext cx="8524875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04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Performance Measures of ML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43" y="1905000"/>
            <a:ext cx="6630670" cy="33935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343" y="5410200"/>
            <a:ext cx="1933575" cy="1133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412" y="5672137"/>
            <a:ext cx="3495675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0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Performance Measures of ML models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767" y="2342007"/>
            <a:ext cx="3781425" cy="2686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1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Accuracy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517" y="1752600"/>
            <a:ext cx="7781925" cy="441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506059"/>
            <a:ext cx="10058400" cy="81067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7030A0"/>
                </a:solidFill>
              </a:rPr>
              <a:t>AUC Score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855" y="1676400"/>
            <a:ext cx="77152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92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939799"/>
          </a:xfrm>
        </p:spPr>
        <p:txBody>
          <a:bodyPr>
            <a:noAutofit/>
          </a:bodyPr>
          <a:lstStyle/>
          <a:p>
            <a:r>
              <a:rPr lang="en-US" sz="4400" dirty="0"/>
              <a:t>Hyper parameter Tuning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Shukdev Datta</a:t>
            </a:r>
          </a:p>
          <a:p>
            <a:r>
              <a:rPr lang="en-US" dirty="0"/>
              <a:t>ML Engineer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0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Search CV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92" y="2021395"/>
            <a:ext cx="82581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Search CV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21" y="2008930"/>
            <a:ext cx="7493318" cy="375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1965960"/>
            <a:ext cx="6372225" cy="39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05" y="2138172"/>
            <a:ext cx="88963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5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938528"/>
            <a:ext cx="9029700" cy="420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3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762" y="2805112"/>
            <a:ext cx="91344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26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Effectiveness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1911096"/>
            <a:ext cx="8429625" cy="401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08212" y="2438400"/>
            <a:ext cx="7620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Bauhaus 93" panose="04030905020B02020C02" pitchFamily="82" charset="0"/>
              </a:rPr>
              <a:t>Thank You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80" y="1844499"/>
            <a:ext cx="6845999" cy="436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229" y="1847046"/>
            <a:ext cx="7060502" cy="44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6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97" y="1874329"/>
            <a:ext cx="50387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4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142" y="1984629"/>
            <a:ext cx="61626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2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49" y="0"/>
            <a:ext cx="2676576" cy="659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42" y="2213038"/>
            <a:ext cx="62388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2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787940.potx" id="{9A4E33EC-D715-440E-9062-8AFA4CC9E341}" vid="{0DFBCB81-4ACA-49F1-BA1C-2B43B27F1FC4}"/>
    </a:ext>
  </a:extLst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bookstack presentation (widescreen)</Template>
  <TotalTime>282</TotalTime>
  <Words>101</Words>
  <Application>Microsoft Office PowerPoint</Application>
  <PresentationFormat>Custom</PresentationFormat>
  <Paragraphs>41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Bauhaus 93</vt:lpstr>
      <vt:lpstr>Century Gothic</vt:lpstr>
      <vt:lpstr>Books 16x9</vt:lpstr>
      <vt:lpstr>Classification Algorithms</vt:lpstr>
      <vt:lpstr>Random Forest</vt:lpstr>
      <vt:lpstr>Random Forest</vt:lpstr>
      <vt:lpstr>Random Forest</vt:lpstr>
      <vt:lpstr>SVM</vt:lpstr>
      <vt:lpstr>SVM</vt:lpstr>
      <vt:lpstr>SVM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Decision Tree</vt:lpstr>
      <vt:lpstr>Decision Tree Classifier (Example-1)</vt:lpstr>
      <vt:lpstr>Decision Tree Classifier (Example-2)</vt:lpstr>
      <vt:lpstr>Information Gain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Stochastic Gradient Descent Classifier</vt:lpstr>
      <vt:lpstr>Gradient Descent Algorithm</vt:lpstr>
      <vt:lpstr>Stochastic Gradient Descent </vt:lpstr>
      <vt:lpstr>Mini-batch Gradient Descent </vt:lpstr>
      <vt:lpstr>GD vs SGD vs MBSGD</vt:lpstr>
      <vt:lpstr>Backpropagation</vt:lpstr>
      <vt:lpstr>Confusion Matrix</vt:lpstr>
      <vt:lpstr>Performance Measures of ML models</vt:lpstr>
      <vt:lpstr>Performance Measures of ML models</vt:lpstr>
      <vt:lpstr>Performance Measures of ML models</vt:lpstr>
      <vt:lpstr>Accuracy</vt:lpstr>
      <vt:lpstr>AUC Score</vt:lpstr>
      <vt:lpstr>Hyper parameter Tuning</vt:lpstr>
      <vt:lpstr>Grid Search CV</vt:lpstr>
      <vt:lpstr>Randomized Search CV</vt:lpstr>
      <vt:lpstr>Difference</vt:lpstr>
      <vt:lpstr>Mechanism</vt:lpstr>
      <vt:lpstr>Effectiveness</vt:lpstr>
      <vt:lpstr>Effectiveness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NLP</dc:title>
  <dc:creator>USER</dc:creator>
  <cp:lastModifiedBy>Shukdev Datta</cp:lastModifiedBy>
  <cp:revision>44</cp:revision>
  <dcterms:created xsi:type="dcterms:W3CDTF">2024-05-08T12:20:41Z</dcterms:created>
  <dcterms:modified xsi:type="dcterms:W3CDTF">2025-04-06T12:42:54Z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